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17"/>
  </p:notesMasterIdLst>
  <p:sldIdLst>
    <p:sldId id="256" r:id="rId2"/>
    <p:sldId id="278" r:id="rId3"/>
    <p:sldId id="277" r:id="rId4"/>
    <p:sldId id="284" r:id="rId5"/>
    <p:sldId id="285" r:id="rId6"/>
    <p:sldId id="266" r:id="rId7"/>
    <p:sldId id="267" r:id="rId8"/>
    <p:sldId id="268" r:id="rId9"/>
    <p:sldId id="283" r:id="rId10"/>
    <p:sldId id="269" r:id="rId11"/>
    <p:sldId id="270" r:id="rId12"/>
    <p:sldId id="280" r:id="rId13"/>
    <p:sldId id="281" r:id="rId14"/>
    <p:sldId id="282" r:id="rId15"/>
    <p:sldId id="274" r:id="rId16"/>
  </p:sldIdLst>
  <p:sldSz cx="9144000" cy="5143500" type="screen16x9"/>
  <p:notesSz cx="6858000" cy="9144000"/>
  <p:embeddedFontLst>
    <p:embeddedFont>
      <p:font typeface="Roboto" charset="0"/>
      <p:regular r:id="rId18"/>
      <p:bold r:id="rId19"/>
      <p:italic r:id="rId20"/>
      <p:boldItalic r:id="rId21"/>
    </p:embeddedFont>
    <p:embeddedFont>
      <p:font typeface="Candara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652" autoAdjust="0"/>
  </p:normalViewPr>
  <p:slideViewPr>
    <p:cSldViewPr snapToGrid="0">
      <p:cViewPr>
        <p:scale>
          <a:sx n="80" d="100"/>
          <a:sy n="80" d="100"/>
        </p:scale>
        <p:origin x="-1522" y="-5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8063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935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e0efe096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e0efe096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938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e0efe0967a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e0efe0967a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91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e0d1ea8022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e0d1ea8022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5146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0d1ea8022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0d1ea8022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996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0d1ea8022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0d1ea8022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099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0d1ea8022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e0d1ea8022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96136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e0d1ea8022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e0d1ea8022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312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e0d1ea802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e0d1ea802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924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00150"/>
            <a:ext cx="7772400" cy="1335081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667001"/>
            <a:ext cx="6400800" cy="11049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85850"/>
            <a:ext cx="2057400" cy="3365500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085850"/>
            <a:ext cx="6019800" cy="3365501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5944" cy="3552444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9" y="3152694"/>
            <a:ext cx="2876429" cy="535520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3056467"/>
            <a:ext cx="5544515" cy="637604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3065672"/>
            <a:ext cx="5467980" cy="580704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3055631"/>
            <a:ext cx="3308000" cy="488662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3043916"/>
            <a:ext cx="8723376" cy="997406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1847670"/>
            <a:ext cx="7772400" cy="1143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078086"/>
            <a:ext cx="6417734" cy="70485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AEBBE-F8B2-42CF-9895-E86A608384EB}" type="datetime1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009394"/>
            <a:ext cx="3822192" cy="25854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009394"/>
            <a:ext cx="3822192" cy="25854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3" y="2571751"/>
            <a:ext cx="3820055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008585"/>
            <a:ext cx="3822192" cy="47982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71751"/>
            <a:ext cx="3822192" cy="202287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7406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1069848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7E191-5F94-4FC1-B823-BD7CABF7FA06}" type="datetime1">
              <a:rPr lang="en-US" smtClean="0"/>
              <a:pPr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686050"/>
            <a:ext cx="3352800" cy="142875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535643"/>
            <a:ext cx="8723376" cy="998685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1714500"/>
            <a:ext cx="3352800" cy="939546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371600"/>
            <a:ext cx="3904076" cy="28575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171450"/>
            <a:ext cx="8695944" cy="452628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4015472"/>
            <a:ext cx="8723376" cy="998685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254000"/>
            <a:ext cx="3812645" cy="1822451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4" y="2089150"/>
            <a:ext cx="3818467" cy="18161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56D55-EFBE-4F9B-8A5F-09D42CA22A9B}" type="datetime1">
              <a:rPr lang="en-US" smtClean="0"/>
              <a:pPr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028700"/>
            <a:ext cx="3566160" cy="219456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171450"/>
            <a:ext cx="8695944" cy="185166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259572"/>
            <a:ext cx="8723376" cy="997406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53746"/>
            <a:ext cx="8229600" cy="939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4687623"/>
            <a:ext cx="378669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4687623"/>
            <a:ext cx="378669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4687623"/>
            <a:ext cx="116182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006600"/>
            <a:ext cx="7408333" cy="2588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884412" y="989327"/>
            <a:ext cx="7743893" cy="19417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SzPts val="990"/>
            </a:pP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«Синтез и исследование физико-химических свойств магнитных жидкостей на основе феррита гадолиния</a:t>
            </a:r>
            <a:r>
              <a:rPr lang="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67;p13"/>
          <p:cNvSpPr txBox="1">
            <a:spLocks/>
          </p:cNvSpPr>
          <p:nvPr/>
        </p:nvSpPr>
        <p:spPr>
          <a:xfrm>
            <a:off x="1961464" y="65783"/>
            <a:ext cx="5604812" cy="672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algn="ctr">
              <a:buSzPts val="990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 по проектной деятельности</a:t>
            </a:r>
            <a:endParaRPr lang="ru-RU"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67;p13"/>
          <p:cNvSpPr txBox="1">
            <a:spLocks/>
          </p:cNvSpPr>
          <p:nvPr/>
        </p:nvSpPr>
        <p:spPr>
          <a:xfrm>
            <a:off x="230804" y="3558489"/>
            <a:ext cx="6373716" cy="1420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Roboto"/>
              <a:buNone/>
              <a:defRPr sz="48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>
              <a:buSzPts val="990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гр. НИ-41: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Ширинов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Н.Н.</a:t>
            </a:r>
          </a:p>
          <a:p>
            <a:pPr>
              <a:buSzPts val="990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проекта: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д.х.н., Королёв В.В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89" y="252173"/>
            <a:ext cx="1536353" cy="51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366436" y="-52627"/>
            <a:ext cx="8411128" cy="13552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SzPts val="990"/>
            </a:pP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Магнитокалорический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</a:t>
            </a:r>
          </a:p>
        </p:txBody>
      </p:sp>
      <p:sp>
        <p:nvSpPr>
          <p:cNvPr id="4" name="Google Shape;86;p15"/>
          <p:cNvSpPr txBox="1"/>
          <p:nvPr/>
        </p:nvSpPr>
        <p:spPr>
          <a:xfrm>
            <a:off x="8467455" y="4466422"/>
            <a:ext cx="67654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Roboto"/>
                <a:ea typeface="Roboto"/>
                <a:cs typeface="Roboto"/>
                <a:sym typeface="Roboto"/>
              </a:rPr>
              <a:t>10</a:t>
            </a:r>
            <a:endParaRPr sz="35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88" y="1398194"/>
            <a:ext cx="4009193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881" y="1398194"/>
            <a:ext cx="4777909" cy="250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6666" y="4029666"/>
            <a:ext cx="38972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Рис.7 Зависимости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МКЭ феррита гадолиния в водной суспензии от величины индукции магнитного поля при температурах: 1 – 293 К; 2 – 296 К; 3 – 298 К; 4 – 300 К; 5 – 303 К; 6 – 310 К; 7 – 315 К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89764" y="4023360"/>
            <a:ext cx="36932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Рис.8 Зависимости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МКЭ феррита гадолиния в водной суспензии от температуры в магнитных полях: 1 – 0.05 Тл;  2 – 0,15 Тл;  3 – 0,375 Тл;  4 – 0,65 Тл.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86;p15"/>
          <p:cNvSpPr txBox="1"/>
          <p:nvPr/>
        </p:nvSpPr>
        <p:spPr>
          <a:xfrm>
            <a:off x="8269070" y="4347909"/>
            <a:ext cx="74655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Roboto"/>
                <a:ea typeface="Roboto"/>
                <a:cs typeface="Roboto"/>
                <a:sym typeface="Roboto"/>
              </a:rPr>
              <a:t>11</a:t>
            </a:r>
            <a:endParaRPr sz="35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9357" y="664691"/>
            <a:ext cx="8103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Дифференциально термический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анализ и теплоёмкость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25" y="1350382"/>
            <a:ext cx="4210476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83685" y="3966481"/>
            <a:ext cx="4609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Рис.9 ДТГ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образца магнитной жидкости на основе феррита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гадолиния.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5" y="1658532"/>
            <a:ext cx="4519952" cy="21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21751" y="3977937"/>
            <a:ext cx="42125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Рис.10 Температурная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зависимость удельной теплоемкости образца магнитной жидкости на основе феррита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гадолиния.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500" dirty="0" smtClean="0">
                <a:solidFill>
                  <a:schemeClr val="tx1"/>
                </a:solidFill>
              </a:rPr>
              <a:t>ИК-спектроскопический анализ магнитной жидкости</a:t>
            </a:r>
            <a:endParaRPr lang="ru-RU" sz="2500" dirty="0">
              <a:solidFill>
                <a:schemeClr val="tx1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672" y="1438275"/>
            <a:ext cx="6747641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42300" y="4203700"/>
            <a:ext cx="3825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Рис.11 ИК-спектроскопия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магнитной жидкости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62929" y="442695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12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200197"/>
              </p:ext>
            </p:extLst>
          </p:nvPr>
        </p:nvGraphicFramePr>
        <p:xfrm>
          <a:off x="1341119" y="1416313"/>
          <a:ext cx="6096000" cy="2372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Параметр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Магнитная жидкость на основе феррита гадолиния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ρ (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г/см3)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0.996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η 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Па</a:t>
                      </a:r>
                      <a:r>
                        <a:rPr lang="ar-AE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сек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0.77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объемн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конц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тв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 фазы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0.03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 кА/м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Размер частиц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тв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магн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 фазы нм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30598" y="845032"/>
            <a:ext cx="4972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Таблица 1. Физико-химические свойства магнитной жидкости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48846" y="434946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200" dirty="0" smtClean="0"/>
              <a:t>13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8597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9036" y="363179"/>
            <a:ext cx="1847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Выводы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3482" y="445472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14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96882" y="923801"/>
            <a:ext cx="847898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1.В ходе работы был синтезирован высокодисперсный феррит гадолиния. Рентгенографическим анализом, определена кристаллическая структура феррита гадолиния, об этом свидетельствуют пики рентгенограммы при 2ϴ = 21.5, 30.4, 35.8, 37, 43.4, 57.3, 59.2, 63.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2.Методом СЭМ была получена информация о форме частиц и кристаллической структуре феррита гадолиния. В ходе дисперсионного анализа был определён средний размер частиц наибольшей фракции в водной суспензии феррита гадолиния, который составляет 12 мкм.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3.При помощи оригинальной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микрокаллориметрической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установки изучен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магнитокалорический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эффект феррита гадолиния в водной суспензии, в области температур 285-315 К  при изменении магнитного поля от 0 – 1 Тл. Температурная зависимость МКЭ имеет максимум при 298 К  которой соответствует точке Кюри кристаллического феррита гадолиния, т.е переходу от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ферромагнитного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состояния 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паромагнитное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4.Термогравиметрический анализ магнитной жидкости на основе феррита гадолиния подтвердил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термостабильность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магнитной жидкости, т.к. интенсивная убыль массы происходит при высокой температуре в диапазоне 330-403.9 К.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5.Методом ДСК определена теплоёмкость магнитной жидкости. По данным температурной зависимости удельной теплоёмкости видно плавное увеличение удельной теплоёмкости от 1.9 – 2.4 (Дж/г*К) в интервале температур 270-400К. Наличие максимума в интервале 288-303К подтверждает наличие фазового перехода магнитной фазы (GdFeO</a:t>
            </a:r>
            <a:r>
              <a:rPr lang="ru-RU" sz="900" dirty="0" smtClean="0">
                <a:latin typeface="Times New Roman" pitchFamily="18" charset="0"/>
                <a:cs typeface="Times New Roman" pitchFamily="18" charset="0"/>
              </a:rPr>
              <a:t>3∙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FeO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магнитной жидкости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396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1"/>
          <p:cNvSpPr txBox="1">
            <a:spLocks noGrp="1"/>
          </p:cNvSpPr>
          <p:nvPr>
            <p:ph type="title"/>
          </p:nvPr>
        </p:nvSpPr>
        <p:spPr>
          <a:xfrm>
            <a:off x="1951353" y="2176052"/>
            <a:ext cx="5289046" cy="7696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Google Shape;86;p15"/>
          <p:cNvSpPr txBox="1"/>
          <p:nvPr/>
        </p:nvSpPr>
        <p:spPr>
          <a:xfrm>
            <a:off x="8394061" y="4328175"/>
            <a:ext cx="65784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latin typeface="Roboto"/>
                <a:ea typeface="Roboto"/>
                <a:cs typeface="Roboto"/>
                <a:sym typeface="Roboto"/>
              </a:rPr>
              <a:t>1</a:t>
            </a:r>
            <a:r>
              <a:rPr lang="ru-RU" sz="3200" dirty="0" smtClean="0">
                <a:latin typeface="Roboto"/>
                <a:ea typeface="Roboto"/>
                <a:cs typeface="Roboto"/>
                <a:sym typeface="Roboto"/>
              </a:rPr>
              <a:t>5</a:t>
            </a:r>
            <a:endParaRPr sz="35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>
              <a:buSzPts val="990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работы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4294967295"/>
          </p:nvPr>
        </p:nvSpPr>
        <p:spPr>
          <a:xfrm>
            <a:off x="816449" y="1661390"/>
            <a:ext cx="7541225" cy="31384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Высокодисперсные  соединения гадолиния являются удобным рабочим телом магнитного холодильника, так как имеют значительную площадь удельной поверхности и обеспечивают хороший теплообмен с окружающей средой и обладают возможностью прокачки магнитных суспензий и коллоидов в области магнитного поля. Поэтому актуальной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задачей сегодня является создание высокодисперсных твердых или даже жидких магнетиков (магнитных жидкостей) на основе соединений гадолиния, способных изменять температуру Кюри, с целью оптимизации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магнитокалорического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эффекта. </a:t>
            </a:r>
            <a:endParaRPr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8405175" y="4183450"/>
            <a:ext cx="4131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Roboto"/>
                <a:ea typeface="Roboto"/>
                <a:cs typeface="Roboto"/>
                <a:sym typeface="Roboto"/>
              </a:rPr>
              <a:t>2</a:t>
            </a:r>
            <a:endParaRPr sz="3500" dirty="0"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88428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 и задачи работы</a:t>
            </a:r>
            <a:endParaRPr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4294967295"/>
          </p:nvPr>
        </p:nvSpPr>
        <p:spPr>
          <a:xfrm>
            <a:off x="508497" y="1389413"/>
            <a:ext cx="8179150" cy="35507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данной работы является проведение синтеза высокодисперсных жидких и твердых магнетиков обладающих высоким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магнитокалорическим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эффектом.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работы: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1.Осуществить синтез высокодисперсного феррита гадолиния, изучить его кристаллическую структуру, морфологию поверхности, распределение частиц по размерам и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магнитокалорические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свойства.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2.Провести синтез магнитной жидкости на основе феррита гадолиния и изучить ее физико-химические свойства (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ИК-спектры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термогравиметрия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намагниченность, вязкость и плотность при 298К).</a:t>
            </a:r>
          </a:p>
          <a:p>
            <a:pPr marL="0" indent="0">
              <a:spcAft>
                <a:spcPts val="1200"/>
              </a:spcAft>
              <a:buNone/>
            </a:pPr>
            <a:endParaRPr lang="ru-RU" sz="2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Google Shape;101;p17"/>
          <p:cNvSpPr txBox="1"/>
          <p:nvPr/>
        </p:nvSpPr>
        <p:spPr>
          <a:xfrm>
            <a:off x="8405175" y="4386750"/>
            <a:ext cx="413100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dirty="0">
                <a:latin typeface="Roboto"/>
                <a:ea typeface="Roboto"/>
                <a:cs typeface="Roboto"/>
                <a:sym typeface="Roboto"/>
              </a:rPr>
              <a:t>3</a:t>
            </a:r>
            <a:endParaRPr lang="en-US" sz="32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471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Компоненты водных растворов</a:t>
            </a:r>
            <a:endParaRPr lang="ru-RU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80010" y="1591294"/>
            <a:ext cx="5320146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Нитрат гадолиния (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Gd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∙6H</a:t>
            </a:r>
            <a:r>
              <a:rPr kumimoji="0" lang="ru-RU" sz="1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O, 2,28г)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ru-RU" sz="1800" dirty="0" smtClean="0">
              <a:solidFill>
                <a:schemeClr val="tx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Хлорид железа (FeCl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∙6H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O, 1.69г)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Сульфат железа (</a:t>
            </a:r>
            <a:r>
              <a:rPr kumimoji="0" lang="en-US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FeSO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∙7H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O, 1,73г)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800" dirty="0" err="1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идрооксид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калия (КОН, 5,6г)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леиновая кислота (C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</a:t>
            </a:r>
            <a:r>
              <a:rPr kumimoji="0" lang="ru-RU" sz="105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34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2г)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Алкарен</a:t>
            </a: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Д24 (синтетическое масло, 12мл).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38036" y="4341664"/>
            <a:ext cx="444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 smtClean="0">
                <a:latin typeface="Roboto"/>
                <a:ea typeface="Roboto"/>
                <a:cs typeface="Roboto"/>
                <a:sym typeface="Roboto"/>
              </a:rPr>
              <a:t>4</a:t>
            </a:r>
            <a:endParaRPr lang="en-US" sz="36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Синтез феррита гадолиния</a:t>
            </a:r>
            <a:endParaRPr lang="ru-RU" dirty="0"/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58141" y="2256311"/>
            <a:ext cx="83839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FeSO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FeCl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</a:t>
            </a:r>
            <a:r>
              <a:rPr kumimoji="0" lang="en-US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Gd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(NO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+ 8KOH =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=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GdFeO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2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FeO↓ + 3KCl + K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SO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 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+ 3KNO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+ 4H</a:t>
            </a:r>
            <a:r>
              <a:rPr kumimoji="0" lang="en-US" sz="2800" b="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54907" y="4270412"/>
            <a:ext cx="444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dirty="0" smtClean="0">
                <a:latin typeface="Roboto"/>
                <a:ea typeface="Roboto"/>
                <a:cs typeface="Roboto"/>
                <a:sym typeface="Roboto"/>
              </a:rPr>
              <a:t>5</a:t>
            </a:r>
            <a:endParaRPr lang="en-US" sz="3600" dirty="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472538" y="218121"/>
            <a:ext cx="6774873" cy="939546"/>
          </a:xfrm>
        </p:spPr>
        <p:txBody>
          <a:bodyPr>
            <a:normAutofit/>
          </a:bodyPr>
          <a:lstStyle/>
          <a:p>
            <a:r>
              <a:rPr lang="ru-RU" sz="2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Рентгенографический </a:t>
            </a:r>
            <a:r>
              <a:rPr lang="ru-RU" sz="25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анализ</a:t>
            </a:r>
          </a:p>
        </p:txBody>
      </p:sp>
      <p:sp>
        <p:nvSpPr>
          <p:cNvPr id="5" name="Google Shape;86;p15"/>
          <p:cNvSpPr txBox="1"/>
          <p:nvPr/>
        </p:nvSpPr>
        <p:spPr>
          <a:xfrm>
            <a:off x="8548153" y="4312043"/>
            <a:ext cx="4131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Roboto"/>
                <a:ea typeface="Roboto"/>
                <a:cs typeface="Roboto"/>
                <a:sym typeface="Roboto"/>
              </a:rPr>
              <a:t>6</a:t>
            </a:r>
            <a:endParaRPr sz="35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52630" y="2760395"/>
            <a:ext cx="3019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Рис.1 Рентгенограмма феррита гадолиния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(GdFe</a:t>
            </a:r>
            <a:r>
              <a:rPr lang="en-US" sz="9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9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6" y="962626"/>
            <a:ext cx="5401167" cy="400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Сканирующая электронная микроскопия</a:t>
            </a:r>
            <a:endParaRPr sz="25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Google Shape;86;p15"/>
          <p:cNvSpPr txBox="1"/>
          <p:nvPr/>
        </p:nvSpPr>
        <p:spPr>
          <a:xfrm>
            <a:off x="8511809" y="4370675"/>
            <a:ext cx="4131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Roboto"/>
                <a:ea typeface="Roboto"/>
                <a:cs typeface="Roboto"/>
                <a:sym typeface="Roboto"/>
              </a:rPr>
              <a:t>7</a:t>
            </a:r>
            <a:endParaRPr sz="3500" dirty="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69944" y="4172301"/>
            <a:ext cx="62334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Рис. 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Фотография поверхности феррита гадолиния 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различным расширением.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9" y="1755860"/>
            <a:ext cx="2478742" cy="2140656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53" y="1765384"/>
            <a:ext cx="2528789" cy="214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353" y="1777260"/>
            <a:ext cx="2248820" cy="214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ru-RU" sz="2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Дисперсионный анализ водной суспензии феррита гадолиния</a:t>
            </a:r>
          </a:p>
        </p:txBody>
      </p:sp>
      <p:sp>
        <p:nvSpPr>
          <p:cNvPr id="4" name="Google Shape;86;p15"/>
          <p:cNvSpPr txBox="1"/>
          <p:nvPr/>
        </p:nvSpPr>
        <p:spPr>
          <a:xfrm>
            <a:off x="8661733" y="4213247"/>
            <a:ext cx="4131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latin typeface="Roboto"/>
                <a:ea typeface="Roboto"/>
                <a:cs typeface="Roboto"/>
                <a:sym typeface="Roboto"/>
              </a:rPr>
              <a:t>8</a:t>
            </a:r>
            <a:endParaRPr sz="3500" dirty="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7" y="1321863"/>
            <a:ext cx="4980305" cy="242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444" y="1321863"/>
            <a:ext cx="5937250" cy="242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316" y="3890928"/>
            <a:ext cx="38330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Рис.3 Дифференциальная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кривая распределения частиц феррита гадолиния в водной суспензии по размерам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3423" y="3890928"/>
            <a:ext cx="25918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Рис.4 Дифференциальная кривая распределения частиц магнетита в водной суспензии по размерам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43111" y="425564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9</a:t>
            </a: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557634" y="447741"/>
            <a:ext cx="6463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Измерение </a:t>
            </a:r>
            <a:r>
              <a:rPr lang="ru-RU" sz="2400" dirty="0" err="1" smtClean="0"/>
              <a:t>магнитокалорического</a:t>
            </a:r>
            <a:r>
              <a:rPr lang="ru-RU" sz="2400" dirty="0" smtClean="0"/>
              <a:t> эффекта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48" y="1001713"/>
            <a:ext cx="2543175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49263" y="1154556"/>
            <a:ext cx="18605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 – стеклянная </a:t>
            </a:r>
            <a:r>
              <a:rPr lang="ru-RU" dirty="0" err="1"/>
              <a:t>термостатируемая</a:t>
            </a:r>
            <a:r>
              <a:rPr lang="ru-RU" dirty="0"/>
              <a:t>  рубашка; </a:t>
            </a:r>
          </a:p>
          <a:p>
            <a:r>
              <a:rPr lang="ru-RU" dirty="0"/>
              <a:t>2 – калориметрическая ячейка; </a:t>
            </a:r>
          </a:p>
          <a:p>
            <a:r>
              <a:rPr lang="ru-RU" dirty="0"/>
              <a:t>3 – теплообменник; </a:t>
            </a:r>
          </a:p>
          <a:p>
            <a:r>
              <a:rPr lang="ru-RU" dirty="0"/>
              <a:t>4 – термостатирующая жидкость;</a:t>
            </a:r>
          </a:p>
          <a:p>
            <a:r>
              <a:rPr lang="ru-RU" dirty="0"/>
              <a:t>5 – полюса электромагнита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7145" y="3859213"/>
            <a:ext cx="31218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Рис.5 Схема </a:t>
            </a:r>
            <a:r>
              <a:rPr lang="ru-RU" dirty="0"/>
              <a:t>калориметрической установки для исследования МКЭ и теплоемкости при различных температурах и магнитных полях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644" y="1834535"/>
            <a:ext cx="3481026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94504" y="3563007"/>
            <a:ext cx="26486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Рис.6 Схема </a:t>
            </a:r>
            <a:r>
              <a:rPr lang="ru-RU" dirty="0"/>
              <a:t>регистрации изменения сопротивления </a:t>
            </a:r>
            <a:r>
              <a:rPr lang="ru-RU" dirty="0" err="1"/>
              <a:t>микротерморезистора</a:t>
            </a:r>
            <a:r>
              <a:rPr lang="ru-RU" dirty="0"/>
              <a:t> в ходе калориметрического опыта</a:t>
            </a:r>
          </a:p>
        </p:txBody>
      </p:sp>
    </p:spTree>
    <p:extLst>
      <p:ext uri="{BB962C8B-B14F-4D97-AF65-F5344CB8AC3E}">
        <p14:creationId xmlns:p14="http://schemas.microsoft.com/office/powerpoint/2010/main" val="318062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605</TotalTime>
  <Words>726</Words>
  <Application>Microsoft Office PowerPoint</Application>
  <PresentationFormat>Экран (16:9)</PresentationFormat>
  <Paragraphs>83</Paragraphs>
  <Slides>15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Times New Roman</vt:lpstr>
      <vt:lpstr>Roboto</vt:lpstr>
      <vt:lpstr>Candara</vt:lpstr>
      <vt:lpstr>Symbol</vt:lpstr>
      <vt:lpstr>Волна</vt:lpstr>
      <vt:lpstr>    «Синтез и исследование физико-химических свойств магнитных жидкостей на основе феррита гадолиния»</vt:lpstr>
      <vt:lpstr>Актуальность работы</vt:lpstr>
      <vt:lpstr>Цель  и задачи работы</vt:lpstr>
      <vt:lpstr>Компоненты водных растворов</vt:lpstr>
      <vt:lpstr>Синтез феррита гадолиния</vt:lpstr>
      <vt:lpstr>Рентгенографический анализ</vt:lpstr>
      <vt:lpstr>Сканирующая электронная микроскопия</vt:lpstr>
      <vt:lpstr>Дисперсионный анализ водной суспензии феррита гадолиния</vt:lpstr>
      <vt:lpstr>Презентация PowerPoint</vt:lpstr>
      <vt:lpstr>Магнитокалорический эффект</vt:lpstr>
      <vt:lpstr>Презентация PowerPoint</vt:lpstr>
      <vt:lpstr>ИК-спектроскопический анализ магнитной жидкости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Влияние плазмохимического фторирования на гидрофобные свойства полиэфирной ткани, модифицированной наноразмерным диоксидом кремния</dc:title>
  <dc:creator>Vas</dc:creator>
  <cp:lastModifiedBy>Mavrin Roma</cp:lastModifiedBy>
  <cp:revision>50</cp:revision>
  <dcterms:modified xsi:type="dcterms:W3CDTF">2022-07-12T13:30:45Z</dcterms:modified>
</cp:coreProperties>
</file>